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43200625" cx="3239927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6">
          <p15:clr>
            <a:srgbClr val="A4A3A4"/>
          </p15:clr>
        </p15:guide>
        <p15:guide id="2" pos="10204">
          <p15:clr>
            <a:srgbClr val="A4A3A4"/>
          </p15:clr>
        </p15:guide>
      </p15:sldGuideLst>
    </p:ext>
    <p:ext uri="GoogleSlidesCustomDataVersion2">
      <go:slidesCustomData xmlns:go="http://customooxmlschemas.google.com/" r:id="rId7" roundtripDataSignature="AMtx7mhBx94BYC9iDGkC1K43OQenNxIF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6" orient="horz"/>
        <p:guide pos="1020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bg>
      <p:bgPr>
        <a:blipFill>
          <a:blip r:embed="rId2">
            <a:alphaModFix/>
          </a:blip>
          <a:stretch>
            <a:fillRect/>
          </a:stretch>
        </a:blipFill>
      </p:bgPr>
    </p:bg>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 name="Shape 10"/>
        <p:cNvGrpSpPr/>
        <p:nvPr/>
      </p:nvGrpSpPr>
      <p:grpSpPr>
        <a:xfrm>
          <a:off x="0" y="0"/>
          <a:ext cx="0" cy="0"/>
          <a:chOff x="0" y="0"/>
          <a:chExt cx="0" cy="0"/>
        </a:xfrm>
      </p:grpSpPr>
      <p:sp>
        <p:nvSpPr>
          <p:cNvPr id="11" name="Google Shape;11;p1"/>
          <p:cNvSpPr txBox="1"/>
          <p:nvPr/>
        </p:nvSpPr>
        <p:spPr>
          <a:xfrm>
            <a:off x="524551" y="10073270"/>
            <a:ext cx="15023439" cy="1200329"/>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7200" u="none" cap="none" strike="noStrike">
                <a:solidFill>
                  <a:schemeClr val="lt1"/>
                </a:solidFill>
                <a:latin typeface="Calibri"/>
                <a:ea typeface="Calibri"/>
                <a:cs typeface="Calibri"/>
                <a:sym typeface="Calibri"/>
              </a:rPr>
              <a:t>                        INTRODUÇÃO</a:t>
            </a:r>
            <a:endParaRPr/>
          </a:p>
        </p:txBody>
      </p:sp>
      <p:sp>
        <p:nvSpPr>
          <p:cNvPr id="12" name="Google Shape;12;p1"/>
          <p:cNvSpPr txBox="1"/>
          <p:nvPr/>
        </p:nvSpPr>
        <p:spPr>
          <a:xfrm>
            <a:off x="524551" y="11273599"/>
            <a:ext cx="14930542" cy="34163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5400">
                <a:solidFill>
                  <a:schemeClr val="dk1"/>
                </a:solidFill>
                <a:latin typeface="Calibri"/>
                <a:ea typeface="Calibri"/>
                <a:cs typeface="Calibri"/>
                <a:sym typeface="Calibri"/>
              </a:rPr>
              <a:t>A gestação constitui um período de intensas transformações na vida da mulher, o que gera angústia e medo, sobretudo, para o momento do parto.</a:t>
            </a:r>
            <a:endParaRPr/>
          </a:p>
        </p:txBody>
      </p:sp>
      <p:sp>
        <p:nvSpPr>
          <p:cNvPr id="13" name="Google Shape;13;p1"/>
          <p:cNvSpPr txBox="1"/>
          <p:nvPr/>
        </p:nvSpPr>
        <p:spPr>
          <a:xfrm>
            <a:off x="524551" y="14543678"/>
            <a:ext cx="15023439" cy="1200329"/>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7200">
                <a:solidFill>
                  <a:schemeClr val="lt1"/>
                </a:solidFill>
                <a:latin typeface="Calibri"/>
                <a:ea typeface="Calibri"/>
                <a:cs typeface="Calibri"/>
                <a:sym typeface="Calibri"/>
              </a:rPr>
              <a:t>OBJETIVO</a:t>
            </a:r>
            <a:endParaRPr/>
          </a:p>
        </p:txBody>
      </p:sp>
      <p:sp>
        <p:nvSpPr>
          <p:cNvPr id="14" name="Google Shape;14;p1"/>
          <p:cNvSpPr txBox="1"/>
          <p:nvPr/>
        </p:nvSpPr>
        <p:spPr>
          <a:xfrm>
            <a:off x="524551" y="15929441"/>
            <a:ext cx="14930542" cy="175432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5400">
                <a:solidFill>
                  <a:schemeClr val="dk1"/>
                </a:solidFill>
                <a:latin typeface="Calibri"/>
                <a:ea typeface="Calibri"/>
                <a:cs typeface="Calibri"/>
                <a:sym typeface="Calibri"/>
              </a:rPr>
              <a:t>Avaliar a relação entre a qualidade da assistência ao pré-natal e o preparo para o trabalho de parto.</a:t>
            </a:r>
            <a:endParaRPr/>
          </a:p>
        </p:txBody>
      </p:sp>
      <p:sp>
        <p:nvSpPr>
          <p:cNvPr id="15" name="Google Shape;15;p1"/>
          <p:cNvSpPr txBox="1"/>
          <p:nvPr/>
        </p:nvSpPr>
        <p:spPr>
          <a:xfrm>
            <a:off x="524551" y="17683767"/>
            <a:ext cx="15023439" cy="1200329"/>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7200">
                <a:solidFill>
                  <a:schemeClr val="lt1"/>
                </a:solidFill>
                <a:latin typeface="Calibri"/>
                <a:ea typeface="Calibri"/>
                <a:cs typeface="Calibri"/>
                <a:sym typeface="Calibri"/>
              </a:rPr>
              <a:t>METODOLOGIA</a:t>
            </a:r>
            <a:endParaRPr/>
          </a:p>
        </p:txBody>
      </p:sp>
      <p:sp>
        <p:nvSpPr>
          <p:cNvPr id="16" name="Google Shape;16;p1"/>
          <p:cNvSpPr txBox="1"/>
          <p:nvPr/>
        </p:nvSpPr>
        <p:spPr>
          <a:xfrm>
            <a:off x="428124" y="18884096"/>
            <a:ext cx="15216294" cy="175432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5400">
                <a:solidFill>
                  <a:schemeClr val="dk1"/>
                </a:solidFill>
                <a:latin typeface="Calibri"/>
                <a:ea typeface="Calibri"/>
                <a:cs typeface="Calibri"/>
                <a:sym typeface="Calibri"/>
              </a:rPr>
              <a:t>Estudo transversal realizado no Hospital Maternidade São José (HMSJ), onde as participantes foram puérperas de parto normal dentro dos critérios de inclusão. Os dados foram coletados entre agosto e novembro de 2022. Para análise estatística foi utilizado o Programa SPSS – </a:t>
            </a:r>
            <a:r>
              <a:rPr i="1" lang="pt-BR" sz="5400">
                <a:solidFill>
                  <a:schemeClr val="dk1"/>
                </a:solidFill>
                <a:latin typeface="Calibri"/>
                <a:ea typeface="Calibri"/>
                <a:cs typeface="Calibri"/>
                <a:sym typeface="Calibri"/>
              </a:rPr>
              <a:t>Statistical Package for the Social Sciences </a:t>
            </a:r>
            <a:r>
              <a:rPr lang="pt-BR" sz="5400">
                <a:solidFill>
                  <a:schemeClr val="dk1"/>
                </a:solidFill>
                <a:latin typeface="Calibri"/>
                <a:ea typeface="Calibri"/>
                <a:cs typeface="Calibri"/>
                <a:sym typeface="Calibri"/>
              </a:rPr>
              <a:t>21.0, e os dados submetidos à análise univariada do teste qui-quadrado. Submetido ao Comitê de Ética em Pesquisa com Seres Humanos do Centro Universitário do Espírito Santo. Das 169 puérperas convidadas, 158 foram entrevistadas. As variáveis associadas foram: escolaridade, risco gestacional, profissional que realizou o pré-natal, orientação sobre trabalho de parto, momento da orientação, idade gestacional no parto, vinculação com o local do parto, esclarecimento das dúvidas sobre vias de parto, escolha da via de parto, incentivo ao parto normal, recebimento de orientação sobre os sinais de início de trabalho de parto e métodos não farmacológicos de alívio da dor.</a:t>
            </a:r>
            <a:endParaRPr/>
          </a:p>
          <a:p>
            <a:pPr indent="0" lvl="0" marL="0" marR="0" rtl="0" algn="just">
              <a:spcBef>
                <a:spcPts val="0"/>
              </a:spcBef>
              <a:spcAft>
                <a:spcPts val="0"/>
              </a:spcAft>
              <a:buNone/>
            </a:pPr>
            <a:r>
              <a:t/>
            </a:r>
            <a:endParaRPr sz="5400">
              <a:solidFill>
                <a:schemeClr val="dk1"/>
              </a:solidFill>
              <a:latin typeface="Calibri"/>
              <a:ea typeface="Calibri"/>
              <a:cs typeface="Calibri"/>
              <a:sym typeface="Calibri"/>
            </a:endParaRPr>
          </a:p>
        </p:txBody>
      </p:sp>
      <p:sp>
        <p:nvSpPr>
          <p:cNvPr id="17" name="Google Shape;17;p1"/>
          <p:cNvSpPr txBox="1"/>
          <p:nvPr/>
        </p:nvSpPr>
        <p:spPr>
          <a:xfrm>
            <a:off x="16383417" y="10073270"/>
            <a:ext cx="15216294" cy="1200329"/>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7200">
                <a:solidFill>
                  <a:schemeClr val="lt1"/>
                </a:solidFill>
                <a:latin typeface="Calibri"/>
                <a:ea typeface="Calibri"/>
                <a:cs typeface="Calibri"/>
                <a:sym typeface="Calibri"/>
              </a:rPr>
              <a:t>RESULTADOS </a:t>
            </a:r>
            <a:endParaRPr/>
          </a:p>
        </p:txBody>
      </p:sp>
      <p:sp>
        <p:nvSpPr>
          <p:cNvPr id="18" name="Google Shape;18;p1"/>
          <p:cNvSpPr txBox="1"/>
          <p:nvPr/>
        </p:nvSpPr>
        <p:spPr>
          <a:xfrm>
            <a:off x="16436996" y="31536058"/>
            <a:ext cx="15216294" cy="1200329"/>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7200">
                <a:solidFill>
                  <a:schemeClr val="lt1"/>
                </a:solidFill>
                <a:latin typeface="Calibri"/>
                <a:ea typeface="Calibri"/>
                <a:cs typeface="Calibri"/>
                <a:sym typeface="Calibri"/>
              </a:rPr>
              <a:t>CONCLUSÃO</a:t>
            </a:r>
            <a:endParaRPr/>
          </a:p>
        </p:txBody>
      </p:sp>
      <p:sp>
        <p:nvSpPr>
          <p:cNvPr id="19" name="Google Shape;19;p1"/>
          <p:cNvSpPr txBox="1"/>
          <p:nvPr/>
        </p:nvSpPr>
        <p:spPr>
          <a:xfrm>
            <a:off x="428123" y="36265886"/>
            <a:ext cx="31278746" cy="1015663"/>
          </a:xfrm>
          <a:prstGeom prst="rect">
            <a:avLst/>
          </a:prstGeom>
          <a:solidFill>
            <a:srgbClr val="1E4E79"/>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6000">
                <a:solidFill>
                  <a:schemeClr val="lt1"/>
                </a:solidFill>
                <a:latin typeface="Calibri"/>
                <a:ea typeface="Calibri"/>
                <a:cs typeface="Calibri"/>
                <a:sym typeface="Calibri"/>
              </a:rPr>
              <a:t>REFERÊNCIAS</a:t>
            </a:r>
            <a:endParaRPr/>
          </a:p>
        </p:txBody>
      </p:sp>
      <p:sp>
        <p:nvSpPr>
          <p:cNvPr id="20" name="Google Shape;20;p1"/>
          <p:cNvSpPr txBox="1"/>
          <p:nvPr/>
        </p:nvSpPr>
        <p:spPr>
          <a:xfrm>
            <a:off x="428124" y="6379184"/>
            <a:ext cx="31543039" cy="517064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t/>
            </a:r>
            <a:endParaRPr b="1" sz="5400">
              <a:solidFill>
                <a:schemeClr val="dk1"/>
              </a:solidFill>
              <a:latin typeface="Calibri"/>
              <a:ea typeface="Calibri"/>
              <a:cs typeface="Calibri"/>
              <a:sym typeface="Calibri"/>
            </a:endParaRPr>
          </a:p>
          <a:p>
            <a:pPr indent="0" lvl="0" marL="0" marR="0" rtl="0" algn="ctr">
              <a:spcBef>
                <a:spcPts val="0"/>
              </a:spcBef>
              <a:spcAft>
                <a:spcPts val="0"/>
              </a:spcAft>
              <a:buNone/>
            </a:pPr>
            <a:r>
              <a:rPr b="1" lang="pt-BR" sz="6600">
                <a:solidFill>
                  <a:schemeClr val="dk1"/>
                </a:solidFill>
                <a:latin typeface="Calibri"/>
                <a:ea typeface="Calibri"/>
                <a:cs typeface="Calibri"/>
                <a:sym typeface="Calibri"/>
              </a:rPr>
              <a:t>QUALIDADE DA ASSISTÊNCIA AO PRÉ-NATAL E A INFLUÊNCIA NO TRABALHO DE PARTO</a:t>
            </a:r>
            <a:endParaRPr/>
          </a:p>
          <a:p>
            <a:pPr indent="0" lvl="0" marL="0" marR="0" rtl="0" algn="ctr">
              <a:spcBef>
                <a:spcPts val="0"/>
              </a:spcBef>
              <a:spcAft>
                <a:spcPts val="0"/>
              </a:spcAft>
              <a:buNone/>
            </a:pPr>
            <a:r>
              <a:rPr lang="pt-BR" sz="4800">
                <a:solidFill>
                  <a:schemeClr val="dk1"/>
                </a:solidFill>
                <a:latin typeface="Calibri"/>
                <a:ea typeface="Calibri"/>
                <a:cs typeface="Calibri"/>
                <a:sym typeface="Calibri"/>
              </a:rPr>
              <a:t>Rusilania Tozi Barbieri</a:t>
            </a:r>
            <a:r>
              <a:rPr baseline="30000" lang="pt-BR" sz="4800">
                <a:solidFill>
                  <a:schemeClr val="dk1"/>
                </a:solidFill>
                <a:latin typeface="Calibri"/>
                <a:ea typeface="Calibri"/>
                <a:cs typeface="Calibri"/>
                <a:sym typeface="Calibri"/>
              </a:rPr>
              <a:t>1</a:t>
            </a:r>
            <a:r>
              <a:rPr lang="pt-BR" sz="4800">
                <a:solidFill>
                  <a:schemeClr val="dk1"/>
                </a:solidFill>
                <a:latin typeface="Calibri"/>
                <a:ea typeface="Calibri"/>
                <a:cs typeface="Calibri"/>
                <a:sym typeface="Calibri"/>
              </a:rPr>
              <a:t>, Bruna de Souza</a:t>
            </a:r>
            <a:r>
              <a:rPr baseline="30000" lang="pt-BR" sz="4800">
                <a:solidFill>
                  <a:schemeClr val="dk1"/>
                </a:solidFill>
                <a:latin typeface="Calibri"/>
                <a:ea typeface="Calibri"/>
                <a:cs typeface="Calibri"/>
                <a:sym typeface="Calibri"/>
              </a:rPr>
              <a:t>2</a:t>
            </a:r>
            <a:r>
              <a:rPr lang="pt-BR" sz="4800">
                <a:solidFill>
                  <a:schemeClr val="dk1"/>
                </a:solidFill>
                <a:latin typeface="Calibri"/>
                <a:ea typeface="Calibri"/>
                <a:cs typeface="Calibri"/>
                <a:sym typeface="Calibri"/>
              </a:rPr>
              <a:t>, Helena Stelser Massaro</a:t>
            </a:r>
            <a:r>
              <a:rPr baseline="30000" lang="pt-BR" sz="4800">
                <a:solidFill>
                  <a:schemeClr val="dk1"/>
                </a:solidFill>
                <a:latin typeface="Calibri"/>
                <a:ea typeface="Calibri"/>
                <a:cs typeface="Calibri"/>
                <a:sym typeface="Calibri"/>
              </a:rPr>
              <a:t>3</a:t>
            </a:r>
            <a:r>
              <a:rPr lang="pt-BR" sz="4800">
                <a:solidFill>
                  <a:schemeClr val="dk1"/>
                </a:solidFill>
                <a:latin typeface="Calibri"/>
                <a:ea typeface="Calibri"/>
                <a:cs typeface="Calibri"/>
                <a:sym typeface="Calibri"/>
              </a:rPr>
              <a:t>, Leticia Miho Hayashibara</a:t>
            </a:r>
            <a:r>
              <a:rPr baseline="30000" lang="pt-BR" sz="4800">
                <a:solidFill>
                  <a:schemeClr val="dk1"/>
                </a:solidFill>
                <a:latin typeface="Calibri"/>
                <a:ea typeface="Calibri"/>
                <a:cs typeface="Calibri"/>
                <a:sym typeface="Calibri"/>
              </a:rPr>
              <a:t>3</a:t>
            </a:r>
            <a:r>
              <a:rPr lang="pt-BR" sz="4800">
                <a:solidFill>
                  <a:schemeClr val="dk1"/>
                </a:solidFill>
                <a:latin typeface="Calibri"/>
                <a:ea typeface="Calibri"/>
                <a:cs typeface="Calibri"/>
                <a:sym typeface="Calibri"/>
              </a:rPr>
              <a:t>, Letícia Palácio Barreto</a:t>
            </a:r>
            <a:r>
              <a:rPr baseline="30000" lang="pt-BR" sz="4800">
                <a:solidFill>
                  <a:schemeClr val="dk1"/>
                </a:solidFill>
                <a:latin typeface="Calibri"/>
                <a:ea typeface="Calibri"/>
                <a:cs typeface="Calibri"/>
                <a:sym typeface="Calibri"/>
              </a:rPr>
              <a:t>3</a:t>
            </a:r>
            <a:r>
              <a:rPr lang="pt-BR" sz="4800">
                <a:solidFill>
                  <a:schemeClr val="dk1"/>
                </a:solidFill>
                <a:latin typeface="Calibri"/>
                <a:ea typeface="Calibri"/>
                <a:cs typeface="Calibri"/>
                <a:sym typeface="Calibri"/>
              </a:rPr>
              <a:t> Professora</a:t>
            </a:r>
            <a:r>
              <a:rPr baseline="30000" lang="pt-BR" sz="4800">
                <a:solidFill>
                  <a:schemeClr val="dk1"/>
                </a:solidFill>
                <a:latin typeface="Calibri"/>
                <a:ea typeface="Calibri"/>
                <a:cs typeface="Calibri"/>
                <a:sym typeface="Calibri"/>
              </a:rPr>
              <a:t>1</a:t>
            </a:r>
            <a:r>
              <a:rPr lang="pt-BR" sz="4800">
                <a:solidFill>
                  <a:schemeClr val="dk1"/>
                </a:solidFill>
                <a:latin typeface="Calibri"/>
                <a:ea typeface="Calibri"/>
                <a:cs typeface="Calibri"/>
                <a:sym typeface="Calibri"/>
              </a:rPr>
              <a:t>, Preceptora</a:t>
            </a:r>
            <a:r>
              <a:rPr baseline="30000" lang="pt-BR" sz="4800">
                <a:solidFill>
                  <a:schemeClr val="dk1"/>
                </a:solidFill>
                <a:latin typeface="Calibri"/>
                <a:ea typeface="Calibri"/>
                <a:cs typeface="Calibri"/>
                <a:sym typeface="Calibri"/>
              </a:rPr>
              <a:t>2</a:t>
            </a:r>
            <a:r>
              <a:rPr lang="pt-BR" sz="4800">
                <a:solidFill>
                  <a:schemeClr val="dk1"/>
                </a:solidFill>
                <a:latin typeface="Calibri"/>
                <a:ea typeface="Calibri"/>
                <a:cs typeface="Calibri"/>
                <a:sym typeface="Calibri"/>
              </a:rPr>
              <a:t>, Acadêmica de Medicina do Centro Universitário do Espírito Santo – UNESC.</a:t>
            </a:r>
            <a:r>
              <a:rPr lang="pt-BR" sz="5400">
                <a:solidFill>
                  <a:schemeClr val="dk1"/>
                </a:solidFill>
                <a:latin typeface="Calibri"/>
                <a:ea typeface="Calibri"/>
                <a:cs typeface="Calibri"/>
                <a:sym typeface="Calibri"/>
              </a:rPr>
              <a:t> </a:t>
            </a:r>
            <a:endParaRPr/>
          </a:p>
          <a:p>
            <a:pPr indent="0" lvl="0" marL="0" marR="0" rtl="0" algn="l">
              <a:spcBef>
                <a:spcPts val="0"/>
              </a:spcBef>
              <a:spcAft>
                <a:spcPts val="0"/>
              </a:spcAft>
              <a:buNone/>
            </a:pPr>
            <a:r>
              <a:rPr lang="pt-BR" sz="5400">
                <a:solidFill>
                  <a:schemeClr val="dk1"/>
                </a:solidFill>
                <a:latin typeface="Calibri"/>
                <a:ea typeface="Calibri"/>
                <a:cs typeface="Calibri"/>
                <a:sym typeface="Calibri"/>
              </a:rPr>
              <a:t> </a:t>
            </a:r>
            <a:endParaRPr/>
          </a:p>
          <a:p>
            <a:pPr indent="0" lvl="0" marL="0" marR="0" rtl="0" algn="ctr">
              <a:spcBef>
                <a:spcPts val="0"/>
              </a:spcBef>
              <a:spcAft>
                <a:spcPts val="0"/>
              </a:spcAft>
              <a:buNone/>
            </a:pPr>
            <a:r>
              <a:t/>
            </a:r>
            <a:endParaRPr b="1" sz="5400">
              <a:solidFill>
                <a:schemeClr val="dk1"/>
              </a:solidFill>
              <a:latin typeface="Calibri"/>
              <a:ea typeface="Calibri"/>
              <a:cs typeface="Calibri"/>
              <a:sym typeface="Calibri"/>
            </a:endParaRPr>
          </a:p>
        </p:txBody>
      </p:sp>
      <p:sp>
        <p:nvSpPr>
          <p:cNvPr id="21" name="Google Shape;21;p1"/>
          <p:cNvSpPr txBox="1"/>
          <p:nvPr/>
        </p:nvSpPr>
        <p:spPr>
          <a:xfrm>
            <a:off x="428123" y="37393062"/>
            <a:ext cx="31542900" cy="70806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3500">
                <a:solidFill>
                  <a:schemeClr val="dk1"/>
                </a:solidFill>
                <a:latin typeface="Calibri"/>
                <a:ea typeface="Calibri"/>
                <a:cs typeface="Calibri"/>
                <a:sym typeface="Calibri"/>
              </a:rPr>
              <a:t>Tostes NA, Seidl EMF. </a:t>
            </a:r>
            <a:r>
              <a:rPr i="1" lang="pt-BR" sz="3500">
                <a:solidFill>
                  <a:schemeClr val="dk1"/>
                </a:solidFill>
                <a:latin typeface="Calibri"/>
                <a:ea typeface="Calibri"/>
                <a:cs typeface="Calibri"/>
                <a:sym typeface="Calibri"/>
              </a:rPr>
              <a:t>Expectativas de gestantes sobre o parto e suas percepções acerca da preparação para o parto</a:t>
            </a:r>
            <a:r>
              <a:rPr lang="pt-BR" sz="3500">
                <a:solidFill>
                  <a:schemeClr val="dk1"/>
                </a:solidFill>
                <a:latin typeface="Calibri"/>
                <a:ea typeface="Calibri"/>
                <a:cs typeface="Calibri"/>
                <a:sym typeface="Calibri"/>
              </a:rPr>
              <a:t>. </a:t>
            </a:r>
            <a:r>
              <a:rPr b="1" lang="pt-BR" sz="3500">
                <a:solidFill>
                  <a:schemeClr val="dk1"/>
                </a:solidFill>
                <a:latin typeface="Calibri"/>
                <a:ea typeface="Calibri"/>
                <a:cs typeface="Calibri"/>
                <a:sym typeface="Calibri"/>
              </a:rPr>
              <a:t>Temas em Psicologia</a:t>
            </a:r>
            <a:r>
              <a:rPr lang="pt-BR" sz="3500">
                <a:solidFill>
                  <a:schemeClr val="dk1"/>
                </a:solidFill>
                <a:latin typeface="Calibri"/>
                <a:ea typeface="Calibri"/>
                <a:cs typeface="Calibri"/>
                <a:sym typeface="Calibri"/>
              </a:rPr>
              <a:t>. Ribeirão Preto, v. 24, n. 2, p. 681-693, jun. 2016. </a:t>
            </a:r>
            <a:endParaRPr sz="1300"/>
          </a:p>
          <a:p>
            <a:pPr indent="0" lvl="0" marL="0" marR="0" rtl="0" algn="just">
              <a:spcBef>
                <a:spcPts val="0"/>
              </a:spcBef>
              <a:spcAft>
                <a:spcPts val="0"/>
              </a:spcAft>
              <a:buNone/>
            </a:pPr>
            <a:r>
              <a:rPr lang="pt-BR" sz="3500">
                <a:solidFill>
                  <a:schemeClr val="dk1"/>
                </a:solidFill>
                <a:latin typeface="Calibri"/>
                <a:ea typeface="Calibri"/>
                <a:cs typeface="Calibri"/>
                <a:sym typeface="Calibri"/>
              </a:rPr>
              <a:t>Coutinho T, Monteiro MFG, Sayd JD, Teixeira MTB, Coutinho CM, Coutinho LM. </a:t>
            </a:r>
            <a:r>
              <a:rPr i="1" lang="pt-BR" sz="3500">
                <a:solidFill>
                  <a:schemeClr val="dk1"/>
                </a:solidFill>
                <a:latin typeface="Calibri"/>
                <a:ea typeface="Calibri"/>
                <a:cs typeface="Calibri"/>
                <a:sym typeface="Calibri"/>
              </a:rPr>
              <a:t>Monitoramento do processo de assistência pré-natal entre as usuárias do Sistema Único de Saúde em município do Sudeste brasileiro</a:t>
            </a:r>
            <a:r>
              <a:rPr lang="pt-BR" sz="3500">
                <a:solidFill>
                  <a:schemeClr val="dk1"/>
                </a:solidFill>
                <a:latin typeface="Calibri"/>
                <a:ea typeface="Calibri"/>
                <a:cs typeface="Calibri"/>
                <a:sym typeface="Calibri"/>
              </a:rPr>
              <a:t>. </a:t>
            </a:r>
            <a:r>
              <a:rPr b="1" lang="pt-BR" sz="3500">
                <a:solidFill>
                  <a:schemeClr val="dk1"/>
                </a:solidFill>
                <a:latin typeface="Calibri"/>
                <a:ea typeface="Calibri"/>
                <a:cs typeface="Calibri"/>
                <a:sym typeface="Calibri"/>
              </a:rPr>
              <a:t>Revista Brasileira Ginecologia Obstetrícia</a:t>
            </a:r>
            <a:r>
              <a:rPr lang="pt-BR" sz="3500">
                <a:solidFill>
                  <a:schemeClr val="dk1"/>
                </a:solidFill>
                <a:latin typeface="Calibri"/>
                <a:ea typeface="Calibri"/>
                <a:cs typeface="Calibri"/>
                <a:sym typeface="Calibri"/>
              </a:rPr>
              <a:t>, v. 32 n.11, 2010. </a:t>
            </a:r>
            <a:endParaRPr sz="1300"/>
          </a:p>
          <a:p>
            <a:pPr indent="0" lvl="0" marL="0" marR="0" rtl="0" algn="just">
              <a:spcBef>
                <a:spcPts val="0"/>
              </a:spcBef>
              <a:spcAft>
                <a:spcPts val="0"/>
              </a:spcAft>
              <a:buNone/>
            </a:pPr>
            <a:r>
              <a:rPr lang="pt-BR" sz="3500">
                <a:solidFill>
                  <a:schemeClr val="dk1"/>
                </a:solidFill>
                <a:latin typeface="Calibri"/>
                <a:ea typeface="Calibri"/>
                <a:cs typeface="Calibri"/>
                <a:sym typeface="Calibri"/>
              </a:rPr>
              <a:t>Mendes RB, Santos JM de J, Prado DS, Gurgel RQ, Bezerra FD, Gurgel RQ</a:t>
            </a:r>
            <a:r>
              <a:rPr i="1" lang="pt-BR" sz="3500">
                <a:solidFill>
                  <a:schemeClr val="dk1"/>
                </a:solidFill>
                <a:latin typeface="Calibri"/>
                <a:ea typeface="Calibri"/>
                <a:cs typeface="Calibri"/>
                <a:sym typeface="Calibri"/>
              </a:rPr>
              <a:t>. Avaliação da qualidade do pré-natal a partir das recomendações do Programa de Humanização no Pré-natal e Nascimento</a:t>
            </a:r>
            <a:r>
              <a:rPr lang="pt-BR" sz="3500">
                <a:solidFill>
                  <a:schemeClr val="dk1"/>
                </a:solidFill>
                <a:latin typeface="Calibri"/>
                <a:ea typeface="Calibri"/>
                <a:cs typeface="Calibri"/>
                <a:sym typeface="Calibri"/>
              </a:rPr>
              <a:t>. </a:t>
            </a:r>
            <a:r>
              <a:rPr b="1" lang="pt-BR" sz="3500">
                <a:solidFill>
                  <a:schemeClr val="dk1"/>
                </a:solidFill>
                <a:latin typeface="Calibri"/>
                <a:ea typeface="Calibri"/>
                <a:cs typeface="Calibri"/>
                <a:sym typeface="Calibri"/>
              </a:rPr>
              <a:t>Ciência e Saúde coletiva</a:t>
            </a:r>
            <a:r>
              <a:rPr lang="pt-BR" sz="3500">
                <a:solidFill>
                  <a:schemeClr val="dk1"/>
                </a:solidFill>
                <a:latin typeface="Calibri"/>
                <a:ea typeface="Calibri"/>
                <a:cs typeface="Calibri"/>
                <a:sym typeface="Calibri"/>
              </a:rPr>
              <a:t>. 25 (3), 2020.</a:t>
            </a:r>
            <a:endParaRPr sz="1300"/>
          </a:p>
          <a:p>
            <a:pPr indent="0" lvl="0" marL="0" marR="0" rtl="0" algn="just">
              <a:spcBef>
                <a:spcPts val="0"/>
              </a:spcBef>
              <a:spcAft>
                <a:spcPts val="0"/>
              </a:spcAft>
              <a:buNone/>
            </a:pPr>
            <a:r>
              <a:rPr lang="pt-BR" sz="3500">
                <a:solidFill>
                  <a:schemeClr val="dk1"/>
                </a:solidFill>
                <a:latin typeface="Calibri"/>
                <a:ea typeface="Calibri"/>
                <a:cs typeface="Calibri"/>
                <a:sym typeface="Calibri"/>
              </a:rPr>
              <a:t>Abreu HSC, Almeida LP, Mouta RJO, Silva SCSB, Zveiter M, Medina ET, Pitombeira P, Santos LL. </a:t>
            </a:r>
            <a:r>
              <a:rPr i="1" lang="pt-BR" sz="3500">
                <a:solidFill>
                  <a:schemeClr val="dk1"/>
                </a:solidFill>
                <a:latin typeface="Calibri"/>
                <a:ea typeface="Calibri"/>
                <a:cs typeface="Calibri"/>
                <a:sym typeface="Calibri"/>
              </a:rPr>
              <a:t>Contribuição do pré-natal no preparo da gestante para o trabalho de parto</a:t>
            </a:r>
            <a:r>
              <a:rPr lang="pt-BR" sz="3500">
                <a:solidFill>
                  <a:schemeClr val="dk1"/>
                </a:solidFill>
                <a:latin typeface="Calibri"/>
                <a:ea typeface="Calibri"/>
                <a:cs typeface="Calibri"/>
                <a:sym typeface="Calibri"/>
              </a:rPr>
              <a:t>. </a:t>
            </a:r>
            <a:r>
              <a:rPr b="1" lang="pt-BR" sz="3500">
                <a:solidFill>
                  <a:schemeClr val="dk1"/>
                </a:solidFill>
                <a:latin typeface="Calibri"/>
                <a:ea typeface="Calibri"/>
                <a:cs typeface="Calibri"/>
                <a:sym typeface="Calibri"/>
              </a:rPr>
              <a:t>Research, Society and Development, </a:t>
            </a:r>
            <a:r>
              <a:rPr b="1" i="1" lang="pt-BR" sz="3500">
                <a:solidFill>
                  <a:schemeClr val="dk1"/>
                </a:solidFill>
                <a:latin typeface="Calibri"/>
                <a:ea typeface="Calibri"/>
                <a:cs typeface="Calibri"/>
                <a:sym typeface="Calibri"/>
              </a:rPr>
              <a:t>[S. l.]</a:t>
            </a:r>
            <a:r>
              <a:rPr lang="pt-BR" sz="3500">
                <a:solidFill>
                  <a:schemeClr val="dk1"/>
                </a:solidFill>
                <a:latin typeface="Calibri"/>
                <a:ea typeface="Calibri"/>
                <a:cs typeface="Calibri"/>
                <a:sym typeface="Calibri"/>
              </a:rPr>
              <a:t>, v. 10, n. 10, 2021. </a:t>
            </a:r>
            <a:endParaRPr sz="3500">
              <a:solidFill>
                <a:schemeClr val="dk1"/>
              </a:solidFill>
              <a:latin typeface="Calibri"/>
              <a:ea typeface="Calibri"/>
              <a:cs typeface="Calibri"/>
              <a:sym typeface="Calibri"/>
            </a:endParaRPr>
          </a:p>
          <a:p>
            <a:pPr indent="0" lvl="0" marL="0" marR="0" rtl="0" algn="just">
              <a:spcBef>
                <a:spcPts val="0"/>
              </a:spcBef>
              <a:spcAft>
                <a:spcPts val="0"/>
              </a:spcAft>
              <a:buNone/>
            </a:pPr>
            <a:r>
              <a:rPr lang="pt-BR" sz="3900">
                <a:solidFill>
                  <a:schemeClr val="dk1"/>
                </a:solidFill>
                <a:latin typeface="Calibri"/>
                <a:ea typeface="Calibri"/>
                <a:cs typeface="Calibri"/>
                <a:sym typeface="Calibri"/>
              </a:rPr>
              <a:t>. </a:t>
            </a:r>
            <a:endParaRPr sz="1300"/>
          </a:p>
          <a:p>
            <a:pPr indent="0" lvl="0" marL="0" marR="0" rtl="0" algn="just">
              <a:spcBef>
                <a:spcPts val="0"/>
              </a:spcBef>
              <a:spcAft>
                <a:spcPts val="0"/>
              </a:spcAft>
              <a:buNone/>
            </a:pPr>
            <a:r>
              <a:t/>
            </a:r>
            <a:endParaRPr sz="35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sz="47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5300">
              <a:solidFill>
                <a:schemeClr val="dk1"/>
              </a:solidFill>
              <a:latin typeface="Calibri"/>
              <a:ea typeface="Calibri"/>
              <a:cs typeface="Calibri"/>
              <a:sym typeface="Calibri"/>
            </a:endParaRPr>
          </a:p>
        </p:txBody>
      </p:sp>
      <p:sp>
        <p:nvSpPr>
          <p:cNvPr id="22" name="Google Shape;22;p1"/>
          <p:cNvSpPr txBox="1"/>
          <p:nvPr/>
        </p:nvSpPr>
        <p:spPr>
          <a:xfrm>
            <a:off x="16526293" y="32749729"/>
            <a:ext cx="15180576" cy="34163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5400">
                <a:solidFill>
                  <a:schemeClr val="dk1"/>
                </a:solidFill>
                <a:latin typeface="Calibri"/>
                <a:ea typeface="Calibri"/>
                <a:cs typeface="Calibri"/>
                <a:sym typeface="Calibri"/>
              </a:rPr>
              <a:t>Foi observada a baixa prevalência de preparo das gestantes através do pré-natal e ausência de associação estatística da qualidade da assistência com o preparo para o parto normal.</a:t>
            </a:r>
            <a:endParaRPr/>
          </a:p>
        </p:txBody>
      </p:sp>
      <p:pic>
        <p:nvPicPr>
          <p:cNvPr id="23" name="Google Shape;23;p1"/>
          <p:cNvPicPr preferRelativeResize="0"/>
          <p:nvPr/>
        </p:nvPicPr>
        <p:blipFill rotWithShape="1">
          <a:blip r:embed="rId3">
            <a:alphaModFix/>
          </a:blip>
          <a:srcRect b="0" l="0" r="0" t="0"/>
          <a:stretch/>
        </p:blipFill>
        <p:spPr>
          <a:xfrm>
            <a:off x="15945330" y="17775057"/>
            <a:ext cx="16199645" cy="13622463"/>
          </a:xfrm>
          <a:prstGeom prst="rect">
            <a:avLst/>
          </a:prstGeom>
          <a:noFill/>
          <a:ln>
            <a:noFill/>
          </a:ln>
        </p:spPr>
      </p:pic>
      <p:pic>
        <p:nvPicPr>
          <p:cNvPr id="24" name="Google Shape;24;p1"/>
          <p:cNvPicPr preferRelativeResize="0"/>
          <p:nvPr/>
        </p:nvPicPr>
        <p:blipFill rotWithShape="1">
          <a:blip r:embed="rId4">
            <a:alphaModFix/>
          </a:blip>
          <a:srcRect b="0" l="0" r="0" t="0"/>
          <a:stretch/>
        </p:blipFill>
        <p:spPr>
          <a:xfrm>
            <a:off x="16490576" y="11450832"/>
            <a:ext cx="15109135" cy="618569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2022-08-16T13:13:11Z</dcterms:created>
  <dc:creator>Valmir Pereira da Silva</dc:creator>
</cp:coreProperties>
</file>